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76" r:id="rId3"/>
    <p:sldId id="280" r:id="rId4"/>
    <p:sldId id="287" r:id="rId5"/>
    <p:sldId id="286" r:id="rId6"/>
    <p:sldId id="301" r:id="rId7"/>
    <p:sldId id="277" r:id="rId9"/>
    <p:sldId id="300" r:id="rId10"/>
    <p:sldId id="322" r:id="rId11"/>
    <p:sldId id="323" r:id="rId12"/>
    <p:sldId id="332" r:id="rId13"/>
    <p:sldId id="333" r:id="rId14"/>
    <p:sldId id="334" r:id="rId15"/>
    <p:sldId id="335" r:id="rId16"/>
    <p:sldId id="336" r:id="rId17"/>
    <p:sldId id="345" r:id="rId18"/>
    <p:sldId id="346" r:id="rId19"/>
    <p:sldId id="35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86706"/>
    <a:srgbClr val="242C38"/>
    <a:srgbClr val="9E8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流程图: 离页连接符 6"/>
          <p:cNvSpPr/>
          <p:nvPr/>
        </p:nvSpPr>
        <p:spPr>
          <a:xfrm>
            <a:off x="5738495" y="1002030"/>
            <a:ext cx="715645" cy="715645"/>
          </a:xfrm>
          <a:prstGeom prst="flowChartOffpage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流程图: 离页连接符 7"/>
          <p:cNvSpPr/>
          <p:nvPr/>
        </p:nvSpPr>
        <p:spPr>
          <a:xfrm>
            <a:off x="5610860" y="875030"/>
            <a:ext cx="970280" cy="970280"/>
          </a:xfrm>
          <a:prstGeom prst="flowChartOffpageConnector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流程图: 离页连接符 9"/>
          <p:cNvSpPr/>
          <p:nvPr/>
        </p:nvSpPr>
        <p:spPr>
          <a:xfrm>
            <a:off x="5902325" y="1165860"/>
            <a:ext cx="387985" cy="387985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4435475" y="1822450"/>
            <a:ext cx="9537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802120" y="1822450"/>
            <a:ext cx="9537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86885" y="3162935"/>
            <a:ext cx="36214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基于公司项目打包体积的优化实践</a:t>
            </a:r>
            <a:endParaRPr lang="zh-CN" altLang="en-US" b="1"/>
          </a:p>
        </p:txBody>
      </p:sp>
      <p:grpSp>
        <p:nvGrpSpPr>
          <p:cNvPr id="6" name="组合 5"/>
          <p:cNvGrpSpPr/>
          <p:nvPr/>
        </p:nvGrpSpPr>
        <p:grpSpPr>
          <a:xfrm>
            <a:off x="2250440" y="-657860"/>
            <a:ext cx="7691120" cy="8173720"/>
            <a:chOff x="3544" y="-1036"/>
            <a:chExt cx="12112" cy="12872"/>
          </a:xfrm>
        </p:grpSpPr>
        <p:sp>
          <p:nvSpPr>
            <p:cNvPr id="2" name="椭圆 1"/>
            <p:cNvSpPr/>
            <p:nvPr/>
          </p:nvSpPr>
          <p:spPr>
            <a:xfrm>
              <a:off x="3544" y="-1036"/>
              <a:ext cx="12113" cy="12873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  <a:prstDash val="dashDot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3" name="椭圆 2"/>
            <p:cNvSpPr/>
            <p:nvPr/>
          </p:nvSpPr>
          <p:spPr>
            <a:xfrm>
              <a:off x="4526" y="9058"/>
              <a:ext cx="289" cy="2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4921" y="2679"/>
              <a:ext cx="382" cy="38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815" y="9347"/>
              <a:ext cx="165" cy="1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4921" y="2447"/>
              <a:ext cx="165" cy="1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5979795" y="5703570"/>
            <a:ext cx="231775" cy="2317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001385" y="616712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049010" y="6590030"/>
            <a:ext cx="95885" cy="958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250180" y="4010025"/>
            <a:ext cx="169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20xx</a:t>
            </a:r>
            <a:r>
              <a:rPr lang="zh-CN" altLang="en-US"/>
              <a:t>年</a:t>
            </a:r>
            <a:r>
              <a:rPr lang="en-US" altLang="zh-CN"/>
              <a:t>xx</a:t>
            </a:r>
            <a:r>
              <a:rPr lang="zh-CN" altLang="en-US"/>
              <a:t>月</a:t>
            </a:r>
            <a:r>
              <a:rPr lang="en-US" altLang="zh-CN"/>
              <a:t>xx</a:t>
            </a:r>
            <a:r>
              <a:rPr lang="zh-CN" altLang="en-US"/>
              <a:t>日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295910" y="246380"/>
            <a:ext cx="1163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为什么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antdesign icons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要按需引入？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5210" y="845185"/>
            <a:ext cx="5896610" cy="5560695"/>
          </a:xfrm>
          <a:prstGeom prst="rect">
            <a:avLst/>
          </a:prstGeom>
        </p:spPr>
      </p:pic>
      <p:pic>
        <p:nvPicPr>
          <p:cNvPr id="5" name="图片 4" descr="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" y="2018030"/>
            <a:ext cx="5724525" cy="3367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295910" y="246380"/>
            <a:ext cx="1163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如何按需引入？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5910" y="709930"/>
            <a:ext cx="11633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手动修改代码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1111885"/>
            <a:ext cx="6391275" cy="1857375"/>
          </a:xfrm>
          <a:prstGeom prst="rect">
            <a:avLst/>
          </a:prstGeom>
        </p:spPr>
      </p:pic>
      <p:pic>
        <p:nvPicPr>
          <p:cNvPr id="10" name="图片 9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" y="3064510"/>
            <a:ext cx="6884670" cy="3364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95910" y="740410"/>
            <a:ext cx="116332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1386840"/>
            <a:ext cx="8410575" cy="48291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295910" y="246380"/>
            <a:ext cx="1163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dayjs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替换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momentjs?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1310" y="1322070"/>
            <a:ext cx="6196965" cy="4213860"/>
          </a:xfrm>
          <a:prstGeom prst="rect">
            <a:avLst/>
          </a:prstGeom>
        </p:spPr>
      </p:pic>
      <p:pic>
        <p:nvPicPr>
          <p:cNvPr id="2" name="图片 1" descr="截屏2021-04-17 20.49.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" y="705485"/>
            <a:ext cx="4406900" cy="2971800"/>
          </a:xfrm>
          <a:prstGeom prst="rect">
            <a:avLst/>
          </a:prstGeom>
        </p:spPr>
      </p:pic>
      <p:pic>
        <p:nvPicPr>
          <p:cNvPr id="3" name="图片 2" descr="截屏2021-04-17 20.52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" y="3824605"/>
            <a:ext cx="4398010" cy="2872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295910" y="246380"/>
            <a:ext cx="1163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如何替换？借助antd-dayjs-webpack-plugin插件实现：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925195"/>
            <a:ext cx="4386580" cy="2093595"/>
          </a:xfrm>
          <a:prstGeom prst="rect">
            <a:avLst/>
          </a:prstGeom>
        </p:spPr>
      </p:pic>
      <p:pic>
        <p:nvPicPr>
          <p:cNvPr id="4" name="图片 3" descr="截屏2021-04-17 21.35.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55" y="925195"/>
            <a:ext cx="5194300" cy="57143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椭圆 24"/>
          <p:cNvSpPr/>
          <p:nvPr/>
        </p:nvSpPr>
        <p:spPr>
          <a:xfrm>
            <a:off x="5955665" y="188595"/>
            <a:ext cx="231775" cy="2317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980113" y="59499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024245" y="1233170"/>
            <a:ext cx="95885" cy="958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79695" y="864870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组件库引入优化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800" y="1546860"/>
            <a:ext cx="3214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CDN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替换依赖包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截屏2021-04-17 22.00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6260" y="1915160"/>
            <a:ext cx="2965450" cy="28632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48575" y="1546860"/>
            <a:ext cx="3214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组件内单独引用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 descr="截屏2021-04-17 22.04.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" y="5038725"/>
            <a:ext cx="5553710" cy="406400"/>
          </a:xfrm>
          <a:prstGeom prst="rect">
            <a:avLst/>
          </a:prstGeom>
        </p:spPr>
      </p:pic>
      <p:pic>
        <p:nvPicPr>
          <p:cNvPr id="14" name="图片 13" descr="截屏2021-04-17 22.05.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0" y="1915160"/>
            <a:ext cx="4058285" cy="396557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226300" y="6359525"/>
            <a:ext cx="4759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(</a:t>
            </a:r>
            <a:r>
              <a:rPr lang="zh-CN" altLang="en-US" sz="1400"/>
              <a:t>或：单独提取插件到一个文件，配合</a:t>
            </a:r>
            <a:r>
              <a:rPr lang="en-US" altLang="zh-CN" sz="1400"/>
              <a:t>import() </a:t>
            </a:r>
            <a:r>
              <a:rPr lang="zh-CN" altLang="en-US" sz="1400"/>
              <a:t>动态引入</a:t>
            </a:r>
            <a:r>
              <a:rPr lang="en-US" altLang="zh-CN" sz="1400"/>
              <a:t>)</a:t>
            </a:r>
            <a:endParaRPr lang="en-US" altLang="zh-CN" sz="1400"/>
          </a:p>
        </p:txBody>
      </p:sp>
      <p:pic>
        <p:nvPicPr>
          <p:cNvPr id="6" name="图片 5" descr="截屏2021-04-18 15.28.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30" y="5705475"/>
            <a:ext cx="1676400" cy="876300"/>
          </a:xfrm>
          <a:prstGeom prst="rect">
            <a:avLst/>
          </a:prstGeom>
        </p:spPr>
      </p:pic>
      <p:pic>
        <p:nvPicPr>
          <p:cNvPr id="8" name="图片 7" descr="截屏2021-04-18 15.31.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765" y="5636895"/>
            <a:ext cx="3140075" cy="10134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775960" y="1924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其他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9265" y="748665"/>
            <a:ext cx="1140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关于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vue 的 Preload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和 Prefetch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截屏2021-04-18 16.55.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65" y="1223645"/>
            <a:ext cx="9309735" cy="647700"/>
          </a:xfrm>
          <a:prstGeom prst="rect">
            <a:avLst/>
          </a:prstGeom>
        </p:spPr>
      </p:pic>
      <p:pic>
        <p:nvPicPr>
          <p:cNvPr id="5" name="图片 4" descr="截屏2021-04-18 16.56.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65" y="1991360"/>
            <a:ext cx="9449435" cy="685800"/>
          </a:xfrm>
          <a:prstGeom prst="rect">
            <a:avLst/>
          </a:prstGeom>
        </p:spPr>
      </p:pic>
      <p:pic>
        <p:nvPicPr>
          <p:cNvPr id="6" name="图片 5" descr="截屏2021-04-18 16.56.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65" y="2846705"/>
            <a:ext cx="6374765" cy="3893820"/>
          </a:xfrm>
          <a:prstGeom prst="rect">
            <a:avLst/>
          </a:prstGeom>
        </p:spPr>
      </p:pic>
      <p:pic>
        <p:nvPicPr>
          <p:cNvPr id="7" name="图片 6" descr="截屏2021-04-18 16.58.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65" y="5299075"/>
            <a:ext cx="5080000" cy="909955"/>
          </a:xfrm>
          <a:prstGeom prst="rect">
            <a:avLst/>
          </a:prstGeom>
        </p:spPr>
      </p:pic>
      <p:pic>
        <p:nvPicPr>
          <p:cNvPr id="8" name="图片 7" descr="截屏2021-04-18 16.59.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65" y="2846705"/>
            <a:ext cx="5080635" cy="21164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椭圆 24"/>
          <p:cNvSpPr/>
          <p:nvPr/>
        </p:nvSpPr>
        <p:spPr>
          <a:xfrm>
            <a:off x="5955665" y="188595"/>
            <a:ext cx="231775" cy="2317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980113" y="59499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1195" y="86487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总结</a:t>
            </a:r>
            <a:endParaRPr lang="zh-CN" altLang="en-US"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024245" y="1233170"/>
            <a:ext cx="95885" cy="958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8470" y="1535430"/>
            <a:ext cx="1118552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分析，然后根据分析结果来做相应的优化，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首先优化体积最大的文件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r>
              <a:rPr>
                <a:latin typeface="微软雅黑" panose="020B0503020204020204" charset="-122"/>
                <a:ea typeface="微软雅黑" panose="020B0503020204020204" charset="-122"/>
                <a:sym typeface="+mn-ea"/>
              </a:rPr>
              <a:t>现在很多库都有提供按需加载的功能，有需要的话可以按照官方文档的做法来按需加载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;</a:t>
            </a: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webpack提供的externals可以配合外部资源CDN轻松大幅度减少打包体积，适用于echarts、jQuery、lodash这种暴露了一个全局变量的库;</a:t>
            </a: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千万不要忘了开启Gzip压缩;</a:t>
            </a: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这里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讲的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大多数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针对于webpack层面的优化，性能优化不只这些，还有其他方面的优化，比如页面渲染优化（减少重排）、网络加载优化等;</a:t>
            </a:r>
            <a:endParaRPr 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 algn="l">
              <a:buAutoNum type="arabicPeriod"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3" name="组合 22"/>
          <p:cNvGrpSpPr/>
          <p:nvPr/>
        </p:nvGrpSpPr>
        <p:grpSpPr>
          <a:xfrm>
            <a:off x="2505710" y="188595"/>
            <a:ext cx="6685915" cy="5297805"/>
            <a:chOff x="3946" y="297"/>
            <a:chExt cx="10529" cy="8343"/>
          </a:xfrm>
        </p:grpSpPr>
        <p:sp>
          <p:nvSpPr>
            <p:cNvPr id="25" name="椭圆 24"/>
            <p:cNvSpPr/>
            <p:nvPr/>
          </p:nvSpPr>
          <p:spPr>
            <a:xfrm>
              <a:off x="9379" y="297"/>
              <a:ext cx="365" cy="3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9418" y="937"/>
              <a:ext cx="288" cy="2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9487" y="1942"/>
              <a:ext cx="151" cy="1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8373" y="1362"/>
              <a:ext cx="2454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最终效果对比</a:t>
              </a:r>
              <a:endParaRPr lang="zh-CN" altLang="en-US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9599" y="4177"/>
              <a:ext cx="1" cy="446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3946" y="7376"/>
              <a:ext cx="1569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PART 2</a:t>
              </a:r>
              <a:endPara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282" y="7376"/>
              <a:ext cx="2193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669290" indent="-669290"/>
              <a:r>
                <a:rPr lang="en-US" altLang="zh-CN" b="1"/>
                <a:t> </a:t>
              </a:r>
              <a:r>
                <a:rPr lang="zh-CN" altLang="en-US" b="1"/>
                <a:t>新工作计划</a:t>
              </a:r>
              <a:endParaRPr lang="zh-CN" altLang="en-US" b="1"/>
            </a:p>
          </p:txBody>
        </p:sp>
      </p:grpSp>
      <p:pic>
        <p:nvPicPr>
          <p:cNvPr id="3" name="图片 2" descr="截屏2021-04-18 17.06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3245" y="1329055"/>
            <a:ext cx="3180080" cy="5250180"/>
          </a:xfrm>
          <a:prstGeom prst="rect">
            <a:avLst/>
          </a:prstGeom>
        </p:spPr>
      </p:pic>
      <p:pic>
        <p:nvPicPr>
          <p:cNvPr id="7" name="图片 6" descr="截屏2021-04-18 20.04.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130" y="1329055"/>
            <a:ext cx="3073400" cy="52076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69" name="组合 68"/>
          <p:cNvGrpSpPr/>
          <p:nvPr/>
        </p:nvGrpSpPr>
        <p:grpSpPr>
          <a:xfrm rot="0">
            <a:off x="793115" y="3201035"/>
            <a:ext cx="10556240" cy="1584960"/>
            <a:chOff x="1004" y="3817"/>
            <a:chExt cx="16624" cy="2496"/>
          </a:xfrm>
        </p:grpSpPr>
        <p:sp>
          <p:nvSpPr>
            <p:cNvPr id="61" name="矩形 60"/>
            <p:cNvSpPr/>
            <p:nvPr/>
          </p:nvSpPr>
          <p:spPr>
            <a:xfrm>
              <a:off x="2280" y="5005"/>
              <a:ext cx="14448" cy="1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燕尾形 61"/>
            <p:cNvSpPr/>
            <p:nvPr/>
          </p:nvSpPr>
          <p:spPr>
            <a:xfrm>
              <a:off x="1004" y="4572"/>
              <a:ext cx="746" cy="985"/>
            </a:xfrm>
            <a:prstGeom prst="chevron">
              <a:avLst>
                <a:gd name="adj" fmla="val 7816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燕尾形 62"/>
            <p:cNvSpPr/>
            <p:nvPr/>
          </p:nvSpPr>
          <p:spPr>
            <a:xfrm>
              <a:off x="1318" y="4572"/>
              <a:ext cx="746" cy="985"/>
            </a:xfrm>
            <a:prstGeom prst="chevron">
              <a:avLst>
                <a:gd name="adj" fmla="val 7816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5400000">
              <a:off x="16008" y="4693"/>
              <a:ext cx="2496" cy="74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7180" y="4854"/>
              <a:ext cx="151" cy="1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8" name="直接连接符 67"/>
          <p:cNvCxnSpPr/>
          <p:nvPr/>
        </p:nvCxnSpPr>
        <p:spPr>
          <a:xfrm flipH="1">
            <a:off x="3923030" y="2263140"/>
            <a:ext cx="8890" cy="1768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3463925" y="47859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其他</a:t>
            </a:r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6609080" y="2832735"/>
            <a:ext cx="2697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ym typeface="+mn-ea"/>
              </a:rPr>
              <a:t>第三方组件库的引入优化</a:t>
            </a:r>
            <a:endParaRPr lang="zh-CN" altLang="en-US" b="1"/>
          </a:p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2292350" y="2832735"/>
            <a:ext cx="1524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/>
              <a:t>开启</a:t>
            </a:r>
            <a:r>
              <a:rPr lang="en-US" altLang="zh-CN"/>
              <a:t>gzip</a:t>
            </a:r>
            <a:r>
              <a:rPr lang="zh-CN" altLang="en-US"/>
              <a:t>压缩</a:t>
            </a:r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4413885" y="2832735"/>
            <a:ext cx="1706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antdesign </a:t>
            </a:r>
            <a:r>
              <a:rPr lang="zh-CN" altLang="en-US"/>
              <a:t>优化</a:t>
            </a:r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6348730" y="478599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总结</a:t>
            </a:r>
            <a:endParaRPr lang="zh-CN" altLang="en-US"/>
          </a:p>
        </p:txBody>
      </p:sp>
      <p:cxnSp>
        <p:nvCxnSpPr>
          <p:cNvPr id="91" name="直接连接符 90"/>
          <p:cNvCxnSpPr/>
          <p:nvPr/>
        </p:nvCxnSpPr>
        <p:spPr>
          <a:xfrm flipH="1">
            <a:off x="6664325" y="2263140"/>
            <a:ext cx="8890" cy="1768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9297670" y="2263140"/>
            <a:ext cx="8890" cy="1768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8081645" y="4031615"/>
            <a:ext cx="8890" cy="1768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5293995" y="4031615"/>
            <a:ext cx="8890" cy="1768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5" name="椭圆 24"/>
          <p:cNvSpPr/>
          <p:nvPr/>
        </p:nvSpPr>
        <p:spPr>
          <a:xfrm>
            <a:off x="5955665" y="188595"/>
            <a:ext cx="231775" cy="2317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980430" y="59499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024245" y="1233170"/>
            <a:ext cx="95885" cy="958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219325" y="2218055"/>
            <a:ext cx="7835900" cy="3641725"/>
            <a:chOff x="831" y="3373"/>
            <a:chExt cx="12340" cy="5735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6935" y="3373"/>
              <a:ext cx="1" cy="5735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831" y="3806"/>
              <a:ext cx="5884" cy="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/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GZIP最早由Jean-loup Gailly和Mark Adler创建，用于UNⅨ系统的文件压缩。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en-US" altLang="zh-CN">
                  <a:latin typeface="微软雅黑" panose="020B0503020204020204" charset="-122"/>
                  <a:ea typeface="微软雅黑" panose="020B0503020204020204" charset="-122"/>
                </a:rPr>
                <a:t>现今已经成为Internet 上使用非常普遍的一种数据压缩格式，或者说一种文件格式。</a:t>
              </a:r>
              <a:endParaRPr lang="en-US" altLang="zh-CN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0">
              <a:off x="7962" y="3688"/>
              <a:ext cx="816" cy="816"/>
              <a:chOff x="6302" y="4744"/>
              <a:chExt cx="816" cy="816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6302" y="4744"/>
                <a:ext cx="816" cy="81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303" y="4862"/>
                <a:ext cx="81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endParaRPr lang="en-US" alt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rot="0">
              <a:off x="7962" y="5080"/>
              <a:ext cx="816" cy="816"/>
              <a:chOff x="6302" y="4744"/>
              <a:chExt cx="816" cy="81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302" y="4744"/>
                <a:ext cx="816" cy="81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304" y="4862"/>
                <a:ext cx="81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endParaRPr lang="en-US" alt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rot="0">
              <a:off x="7961" y="6472"/>
              <a:ext cx="817" cy="816"/>
              <a:chOff x="6301" y="4744"/>
              <a:chExt cx="817" cy="816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6302" y="4744"/>
                <a:ext cx="816" cy="81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301" y="4862"/>
                <a:ext cx="81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  <a:endParaRPr lang="en-US" alt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rot="0">
              <a:off x="7961" y="7864"/>
              <a:ext cx="817" cy="816"/>
              <a:chOff x="6301" y="4744"/>
              <a:chExt cx="817" cy="816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302" y="4744"/>
                <a:ext cx="816" cy="816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6301" y="4862"/>
                <a:ext cx="81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</a:t>
                </a:r>
                <a:endParaRPr lang="en-US" alt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9243" y="7982"/>
              <a:ext cx="280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/>
                <a:t>不建议压缩图片</a:t>
              </a:r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243" y="3806"/>
              <a:ext cx="19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/>
                <a:t>前端</a:t>
              </a:r>
              <a:r>
                <a:rPr lang="en-US" altLang="zh-CN"/>
                <a:t>0</a:t>
              </a:r>
              <a:r>
                <a:rPr lang="zh-CN" altLang="en-US"/>
                <a:t>配置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43" y="6619"/>
              <a:ext cx="280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/>
                <a:t>浏览器必须支持</a:t>
              </a:r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243" y="5198"/>
              <a:ext cx="39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/>
                <a:t>可压缩到原大小的40%</a:t>
              </a:r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293995" y="864870"/>
            <a:ext cx="1557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开启</a:t>
            </a:r>
            <a:r>
              <a:rPr lang="en-US" altLang="zh-CN" b="1"/>
              <a:t>gzip</a:t>
            </a:r>
            <a:r>
              <a:rPr lang="zh-CN" altLang="en-US" b="1"/>
              <a:t>压缩</a:t>
            </a:r>
            <a:endParaRPr lang="zh-CN" altLang="en-US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9" name="图片 18" descr="截屏2021-04-12 22.52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210" y="330200"/>
            <a:ext cx="10058400" cy="6197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5" name="椭圆 24"/>
          <p:cNvSpPr/>
          <p:nvPr/>
        </p:nvSpPr>
        <p:spPr>
          <a:xfrm>
            <a:off x="5955665" y="188595"/>
            <a:ext cx="231775" cy="2317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980113" y="59499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024245" y="1233170"/>
            <a:ext cx="95885" cy="958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096000" y="2393315"/>
            <a:ext cx="0" cy="4191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6120130" y="4211320"/>
            <a:ext cx="1295400" cy="554990"/>
          </a:xfrm>
          <a:custGeom>
            <a:avLst/>
            <a:gdLst>
              <a:gd name="connisteX0" fmla="*/ 0 w 1600200"/>
              <a:gd name="connsiteY0" fmla="*/ 685800 h 685800"/>
              <a:gd name="connisteX1" fmla="*/ 1600200 w 1600200"/>
              <a:gd name="connsiteY1" fmla="*/ 685800 h 685800"/>
              <a:gd name="connisteX2" fmla="*/ 1600200 w 1600200"/>
              <a:gd name="connsiteY2" fmla="*/ 0 h 685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600200" h="685800">
                <a:moveTo>
                  <a:pt x="0" y="685800"/>
                </a:moveTo>
                <a:lnTo>
                  <a:pt x="1600200" y="685800"/>
                </a:lnTo>
                <a:lnTo>
                  <a:pt x="1600200" y="0"/>
                </a:lnTo>
              </a:path>
            </a:pathLst>
          </a:custGeom>
          <a:noFill/>
          <a:ln w="508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 flipH="1">
            <a:off x="4611370" y="3256280"/>
            <a:ext cx="1508760" cy="646430"/>
          </a:xfrm>
          <a:custGeom>
            <a:avLst/>
            <a:gdLst>
              <a:gd name="connisteX0" fmla="*/ 0 w 1600200"/>
              <a:gd name="connsiteY0" fmla="*/ 685800 h 685800"/>
              <a:gd name="connisteX1" fmla="*/ 1600200 w 1600200"/>
              <a:gd name="connsiteY1" fmla="*/ 685800 h 685800"/>
              <a:gd name="connisteX2" fmla="*/ 1600200 w 1600200"/>
              <a:gd name="connsiteY2" fmla="*/ 0 h 685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600200" h="685800">
                <a:moveTo>
                  <a:pt x="0" y="685800"/>
                </a:moveTo>
                <a:lnTo>
                  <a:pt x="1600200" y="685800"/>
                </a:lnTo>
                <a:lnTo>
                  <a:pt x="1600200" y="0"/>
                </a:lnTo>
              </a:path>
            </a:pathLst>
          </a:custGeom>
          <a:noFill/>
          <a:ln w="508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4999990" y="5181600"/>
            <a:ext cx="1120140" cy="480060"/>
          </a:xfrm>
          <a:custGeom>
            <a:avLst/>
            <a:gdLst>
              <a:gd name="connisteX0" fmla="*/ 0 w 1600200"/>
              <a:gd name="connsiteY0" fmla="*/ 685800 h 685800"/>
              <a:gd name="connisteX1" fmla="*/ 1600200 w 1600200"/>
              <a:gd name="connsiteY1" fmla="*/ 685800 h 685800"/>
              <a:gd name="connisteX2" fmla="*/ 1600200 w 1600200"/>
              <a:gd name="connsiteY2" fmla="*/ 0 h 685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600200" h="685800">
                <a:moveTo>
                  <a:pt x="0" y="685800"/>
                </a:moveTo>
                <a:lnTo>
                  <a:pt x="1600200" y="685800"/>
                </a:lnTo>
                <a:lnTo>
                  <a:pt x="1600200" y="0"/>
                </a:lnTo>
              </a:path>
            </a:pathLst>
          </a:custGeom>
          <a:noFill/>
          <a:ln w="508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4367530" y="2981960"/>
            <a:ext cx="518160" cy="518160"/>
            <a:chOff x="6302" y="4744"/>
            <a:chExt cx="816" cy="816"/>
          </a:xfrm>
        </p:grpSpPr>
        <p:sp>
          <p:nvSpPr>
            <p:cNvPr id="12" name="椭圆 11"/>
            <p:cNvSpPr/>
            <p:nvPr/>
          </p:nvSpPr>
          <p:spPr>
            <a:xfrm>
              <a:off x="6302" y="4744"/>
              <a:ext cx="816" cy="8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410" y="4862"/>
              <a:ext cx="39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22190" y="4912360"/>
            <a:ext cx="518160" cy="518160"/>
            <a:chOff x="6302" y="4744"/>
            <a:chExt cx="816" cy="816"/>
          </a:xfrm>
        </p:grpSpPr>
        <p:sp>
          <p:nvSpPr>
            <p:cNvPr id="20" name="椭圆 19"/>
            <p:cNvSpPr/>
            <p:nvPr/>
          </p:nvSpPr>
          <p:spPr>
            <a:xfrm>
              <a:off x="6302" y="4744"/>
              <a:ext cx="816" cy="8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410" y="4862"/>
              <a:ext cx="39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176770" y="3902710"/>
            <a:ext cx="518160" cy="518160"/>
            <a:chOff x="6302" y="4744"/>
            <a:chExt cx="816" cy="816"/>
          </a:xfrm>
        </p:grpSpPr>
        <p:sp>
          <p:nvSpPr>
            <p:cNvPr id="23" name="椭圆 22"/>
            <p:cNvSpPr/>
            <p:nvPr/>
          </p:nvSpPr>
          <p:spPr>
            <a:xfrm>
              <a:off x="6302" y="4744"/>
              <a:ext cx="816" cy="8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410" y="4862"/>
              <a:ext cx="39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241425" y="2981960"/>
            <a:ext cx="282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抽离ant-design-vue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68995" y="4052570"/>
            <a:ext cx="282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dayjs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替换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momentjs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611630" y="4987290"/>
            <a:ext cx="2824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antdesign icons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按需引入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93995" y="864870"/>
            <a:ext cx="1706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ym typeface="+mn-ea"/>
              </a:rPr>
              <a:t>antdesign </a:t>
            </a:r>
            <a:r>
              <a:rPr lang="zh-CN" altLang="en-US">
                <a:sym typeface="+mn-ea"/>
              </a:rPr>
              <a:t>优化</a:t>
            </a:r>
            <a:endParaRPr lang="zh-CN" altLang="en-US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295910" y="246380"/>
            <a:ext cx="11633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为什么要抽离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抽离ant-design-vue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?</a:t>
            </a:r>
            <a:endParaRPr lang="en-US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9" name="图片 18" descr="截屏2021-04-12 23.17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16610"/>
            <a:ext cx="1005840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15900" y="167005"/>
            <a:ext cx="11439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如何抽离？</a:t>
            </a:r>
            <a:endParaRPr lang="zh-CN" altLang="en-US"/>
          </a:p>
        </p:txBody>
      </p:sp>
      <p:pic>
        <p:nvPicPr>
          <p:cNvPr id="3" name="图片 2" descr="截屏2021-04-12 23.20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1305" y="617855"/>
            <a:ext cx="9089390" cy="5989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8760" y="144145"/>
            <a:ext cx="11644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最终效果：</a:t>
            </a:r>
            <a:endParaRPr lang="zh-CN" altLang="en-US"/>
          </a:p>
        </p:txBody>
      </p:sp>
      <p:pic>
        <p:nvPicPr>
          <p:cNvPr id="3" name="图片 2" descr="截屏2021-04-12 23.28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57860"/>
            <a:ext cx="10058400" cy="5542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</Words>
  <Application>WPS 演示</Application>
  <PresentationFormat>宽屏</PresentationFormat>
  <Paragraphs>101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方正书宋_GBK</vt:lpstr>
      <vt:lpstr>Wingdings</vt:lpstr>
      <vt:lpstr>微软雅黑</vt:lpstr>
      <vt:lpstr>汉仪旗黑</vt:lpstr>
      <vt:lpstr>Calibri</vt:lpstr>
      <vt:lpstr>Helvetica Neue</vt:lpstr>
      <vt:lpstr>宋体</vt:lpstr>
      <vt:lpstr>Arial Unicode MS</vt:lpstr>
      <vt:lpstr>汉仪书宋二KW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yuanxudong</cp:lastModifiedBy>
  <cp:revision>49</cp:revision>
  <dcterms:created xsi:type="dcterms:W3CDTF">2021-04-18T12:04:38Z</dcterms:created>
  <dcterms:modified xsi:type="dcterms:W3CDTF">2021-04-18T12:04:38Z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  <property fmtid="{D5CDD505-2E9C-101B-9397-08002B2CF9AE}" pid="3" name="ICV">
    <vt:lpwstr>ABC420911AAC4FD7B5BE910A3C0FBB20</vt:lpwstr>
  </property>
</Properties>
</file>